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eg>
</file>

<file path=ppt/media/image4.pn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ru-RU"/>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B7177817-BD96-4006-A81E-B4B3A01392DB}" type="datetimeFigureOut">
              <a:rPr lang="ru-RU" smtClean="0"/>
              <a:t>24.11.2022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2848721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7177817-BD96-4006-A81E-B4B3A01392DB}" type="datetimeFigureOut">
              <a:rPr lang="ru-RU" smtClean="0"/>
              <a:t>24.11.2022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2980078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7177817-BD96-4006-A81E-B4B3A01392DB}" type="datetimeFigureOut">
              <a:rPr lang="ru-RU" smtClean="0"/>
              <a:t>24.11.2022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1751666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7177817-BD96-4006-A81E-B4B3A01392DB}" type="datetimeFigureOut">
              <a:rPr lang="ru-RU" smtClean="0"/>
              <a:t>24.11.2022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1308901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ru-RU"/>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B7177817-BD96-4006-A81E-B4B3A01392DB}" type="datetimeFigureOut">
              <a:rPr lang="ru-RU" smtClean="0"/>
              <a:t>24.11.2022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43214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B7177817-BD96-4006-A81E-B4B3A01392DB}" type="datetimeFigureOut">
              <a:rPr lang="ru-RU" smtClean="0"/>
              <a:t>24.11.2022</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1080782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smtClean="0"/>
              <a:t>Образец заголовка</a:t>
            </a:r>
            <a:endParaRPr lang="ru-RU"/>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B7177817-BD96-4006-A81E-B4B3A01392DB}" type="datetimeFigureOut">
              <a:rPr lang="ru-RU" smtClean="0"/>
              <a:t>24.11.2022</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3080345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B7177817-BD96-4006-A81E-B4B3A01392DB}" type="datetimeFigureOut">
              <a:rPr lang="ru-RU" smtClean="0"/>
              <a:t>24.11.2022</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4244834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B7177817-BD96-4006-A81E-B4B3A01392DB}" type="datetimeFigureOut">
              <a:rPr lang="ru-RU" smtClean="0"/>
              <a:t>24.11.2022</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3147880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B7177817-BD96-4006-A81E-B4B3A01392DB}" type="datetimeFigureOut">
              <a:rPr lang="ru-RU" smtClean="0"/>
              <a:t>24.11.2022</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32407153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B7177817-BD96-4006-A81E-B4B3A01392DB}" type="datetimeFigureOut">
              <a:rPr lang="ru-RU" smtClean="0"/>
              <a:t>24.11.2022</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1965922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77817-BD96-4006-A81E-B4B3A01392DB}" type="datetimeFigureOut">
              <a:rPr lang="ru-RU" smtClean="0"/>
              <a:t>24.11.2022</a:t>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16AAB3-5772-4981-8A52-98F4DC266FDD}" type="slidenum">
              <a:rPr lang="ru-RU" smtClean="0"/>
              <a:t>‹#›</a:t>
            </a:fld>
            <a:endParaRPr lang="ru-RU"/>
          </a:p>
        </p:txBody>
      </p:sp>
    </p:spTree>
    <p:extLst>
      <p:ext uri="{BB962C8B-B14F-4D97-AF65-F5344CB8AC3E}">
        <p14:creationId xmlns:p14="http://schemas.microsoft.com/office/powerpoint/2010/main" val="28543335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ru.wikipedia.org/" TargetMode="External"/><Relationship Id="rId2" Type="http://schemas.openxmlformats.org/officeDocument/2006/relationships/hyperlink" Target="https://studopedia.ru/"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ru-RU" dirty="0"/>
              <a:t>Французские просветители и их роль в развитии науки</a:t>
            </a:r>
          </a:p>
        </p:txBody>
      </p:sp>
      <p:sp>
        <p:nvSpPr>
          <p:cNvPr id="3" name="Подзаголовок 2"/>
          <p:cNvSpPr>
            <a:spLocks noGrp="1"/>
          </p:cNvSpPr>
          <p:nvPr>
            <p:ph type="subTitle" idx="1"/>
          </p:nvPr>
        </p:nvSpPr>
        <p:spPr>
          <a:xfrm>
            <a:off x="6744748" y="5847127"/>
            <a:ext cx="5366156" cy="820024"/>
          </a:xfrm>
        </p:spPr>
        <p:txBody>
          <a:bodyPr>
            <a:normAutofit/>
          </a:bodyPr>
          <a:lstStyle/>
          <a:p>
            <a:pPr algn="r"/>
            <a:r>
              <a:rPr lang="ru-RU" sz="1800" dirty="0" smtClean="0"/>
              <a:t>Выполнил студент группы </a:t>
            </a:r>
            <a:r>
              <a:rPr lang="en-US" sz="1800" dirty="0" smtClean="0"/>
              <a:t>P3112</a:t>
            </a:r>
            <a:endParaRPr lang="ru-RU" sz="1800" dirty="0" smtClean="0"/>
          </a:p>
          <a:p>
            <a:pPr algn="r"/>
            <a:r>
              <a:rPr lang="ru-RU" sz="1800" dirty="0" smtClean="0"/>
              <a:t>Балин Артем</a:t>
            </a:r>
            <a:endParaRPr lang="ru-RU" sz="1800" dirty="0"/>
          </a:p>
        </p:txBody>
      </p:sp>
    </p:spTree>
    <p:extLst>
      <p:ext uri="{BB962C8B-B14F-4D97-AF65-F5344CB8AC3E}">
        <p14:creationId xmlns:p14="http://schemas.microsoft.com/office/powerpoint/2010/main" val="2529754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17414" y="138622"/>
            <a:ext cx="10515600" cy="1325563"/>
          </a:xfrm>
        </p:spPr>
        <p:txBody>
          <a:bodyPr/>
          <a:lstStyle/>
          <a:p>
            <a:r>
              <a:rPr lang="ru-RU" dirty="0" smtClean="0"/>
              <a:t>Влияние просветителей на науку</a:t>
            </a:r>
            <a:endParaRPr lang="ru-RU" dirty="0"/>
          </a:p>
        </p:txBody>
      </p:sp>
      <p:sp>
        <p:nvSpPr>
          <p:cNvPr id="3" name="Объект 2"/>
          <p:cNvSpPr>
            <a:spLocks noGrp="1"/>
          </p:cNvSpPr>
          <p:nvPr>
            <p:ph idx="1"/>
          </p:nvPr>
        </p:nvSpPr>
        <p:spPr>
          <a:xfrm>
            <a:off x="1213257" y="1724957"/>
            <a:ext cx="9077588" cy="4591954"/>
          </a:xfrm>
        </p:spPr>
        <p:txBody>
          <a:bodyPr/>
          <a:lstStyle/>
          <a:p>
            <a:pPr marL="0" indent="0" algn="just">
              <a:buNone/>
            </a:pPr>
            <a:r>
              <a:rPr lang="ru-RU" dirty="0" smtClean="0"/>
              <a:t>Французские просветители внесли большой вклад в гуманитарные науки</a:t>
            </a:r>
            <a:r>
              <a:rPr lang="en-US" dirty="0" smtClean="0"/>
              <a:t>:</a:t>
            </a:r>
            <a:r>
              <a:rPr lang="ru-RU" dirty="0" smtClean="0"/>
              <a:t> философию, историю, политику, юриспруденцию. На основе их трудов были приняты Конституция США (17 сентября 1787 г.),  Гражданский кодекс Франции 1804 г. Некоторые положения просветителей можно видеть и в современной Конституции РФ. История как наука перестала просто констатировать факты, но начала их осмыслять. Таким образом, в </a:t>
            </a:r>
            <a:r>
              <a:rPr lang="en-US" dirty="0" smtClean="0"/>
              <a:t>XVIII</a:t>
            </a:r>
            <a:r>
              <a:rPr lang="ru-RU" dirty="0" smtClean="0"/>
              <a:t> веке произошло переосмысление человеческого бытия, общества и государственных институтов.</a:t>
            </a:r>
            <a:endParaRPr lang="ru-RU" dirty="0"/>
          </a:p>
        </p:txBody>
      </p:sp>
    </p:spTree>
    <p:extLst>
      <p:ext uri="{BB962C8B-B14F-4D97-AF65-F5344CB8AC3E}">
        <p14:creationId xmlns:p14="http://schemas.microsoft.com/office/powerpoint/2010/main" val="2566350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Источники</a:t>
            </a:r>
            <a:endParaRPr lang="ru-RU" dirty="0"/>
          </a:p>
        </p:txBody>
      </p:sp>
      <p:sp>
        <p:nvSpPr>
          <p:cNvPr id="3" name="Объект 2"/>
          <p:cNvSpPr>
            <a:spLocks noGrp="1"/>
          </p:cNvSpPr>
          <p:nvPr>
            <p:ph idx="1"/>
          </p:nvPr>
        </p:nvSpPr>
        <p:spPr/>
        <p:txBody>
          <a:bodyPr/>
          <a:lstStyle/>
          <a:p>
            <a:pPr marL="0" indent="0">
              <a:buNone/>
            </a:pPr>
            <a:r>
              <a:rPr lang="en-US" dirty="0" smtClean="0">
                <a:hlinkClick r:id="rId2"/>
              </a:rPr>
              <a:t>https://studopedia.ru</a:t>
            </a:r>
            <a:endParaRPr lang="en-US" dirty="0" smtClean="0"/>
          </a:p>
          <a:p>
            <a:pPr marL="0" indent="0">
              <a:buNone/>
            </a:pPr>
            <a:r>
              <a:rPr lang="en-US" dirty="0" smtClean="0">
                <a:hlinkClick r:id="rId3"/>
              </a:rPr>
              <a:t>https://ru.wikipedia.org/</a:t>
            </a:r>
            <a:endParaRPr lang="en-US" dirty="0" smtClean="0"/>
          </a:p>
        </p:txBody>
      </p:sp>
    </p:spTree>
    <p:extLst>
      <p:ext uri="{BB962C8B-B14F-4D97-AF65-F5344CB8AC3E}">
        <p14:creationId xmlns:p14="http://schemas.microsoft.com/office/powerpoint/2010/main" val="3429620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58692" y="105066"/>
            <a:ext cx="10515600" cy="1325563"/>
          </a:xfrm>
        </p:spPr>
        <p:txBody>
          <a:bodyPr/>
          <a:lstStyle/>
          <a:p>
            <a:r>
              <a:rPr lang="ru-RU" dirty="0" smtClean="0"/>
              <a:t>Основные принципы эпохи просвещения</a:t>
            </a:r>
            <a:endParaRPr lang="ru-RU" dirty="0"/>
          </a:p>
        </p:txBody>
      </p:sp>
      <p:sp>
        <p:nvSpPr>
          <p:cNvPr id="3" name="Объект 2"/>
          <p:cNvSpPr>
            <a:spLocks noGrp="1"/>
          </p:cNvSpPr>
          <p:nvPr>
            <p:ph idx="1"/>
          </p:nvPr>
        </p:nvSpPr>
        <p:spPr>
          <a:xfrm>
            <a:off x="158692" y="1346738"/>
            <a:ext cx="6124662" cy="5322509"/>
          </a:xfrm>
        </p:spPr>
        <p:txBody>
          <a:bodyPr>
            <a:normAutofit/>
          </a:bodyPr>
          <a:lstStyle/>
          <a:p>
            <a:pPr marL="0" indent="0" algn="just">
              <a:buNone/>
            </a:pPr>
            <a:r>
              <a:rPr lang="ru-RU" sz="2000" dirty="0"/>
              <a:t>Просвещение как идейно-политическое и культурное движение началось в Англии, но с 1740 - 1750-х гг. лидерство в развитии просветительских идей переходит к французам. По определению немецкого философа Иммануила Канта, Просвещение - эпоха, когда человеческий разум стал считаться главным средством объяснения окружающего мира и продвижения социального прогресса</a:t>
            </a:r>
            <a:r>
              <a:rPr lang="ru-RU" sz="2000" dirty="0" smtClean="0"/>
              <a:t>. Вера в разум и социальный прогресс - это доминирующие принципы эпохи Просвещения. Все просветители выступали против господствующих форм религии, особенно против католической церкви, хотя не все из них были атеистами. Среди них были сторонники деизма (Вольтер), естественной религии (Руссо) и др. Но для всех просветителей были категорически неприемлемы любые взгляды, связанные с потусторонним (божественным или иным) вмешательством. Большинство просветителей - материалисты.</a:t>
            </a:r>
            <a:endParaRPr lang="ru-RU" sz="2000" dirty="0"/>
          </a:p>
        </p:txBody>
      </p:sp>
      <p:pic>
        <p:nvPicPr>
          <p:cNvPr id="4" name="Рисунок 3"/>
          <p:cNvPicPr>
            <a:picLocks noChangeAspect="1"/>
          </p:cNvPicPr>
          <p:nvPr/>
        </p:nvPicPr>
        <p:blipFill>
          <a:blip r:embed="rId2"/>
          <a:stretch>
            <a:fillRect/>
          </a:stretch>
        </p:blipFill>
        <p:spPr>
          <a:xfrm>
            <a:off x="6572806" y="1994176"/>
            <a:ext cx="5248959" cy="3014051"/>
          </a:xfrm>
          <a:prstGeom prst="rect">
            <a:avLst/>
          </a:prstGeom>
        </p:spPr>
      </p:pic>
      <p:sp>
        <p:nvSpPr>
          <p:cNvPr id="5" name="TextBox 4"/>
          <p:cNvSpPr txBox="1"/>
          <p:nvPr/>
        </p:nvSpPr>
        <p:spPr>
          <a:xfrm>
            <a:off x="7290033" y="5085214"/>
            <a:ext cx="3814506" cy="338554"/>
          </a:xfrm>
          <a:prstGeom prst="rect">
            <a:avLst/>
          </a:prstGeom>
          <a:noFill/>
        </p:spPr>
        <p:txBody>
          <a:bodyPr wrap="none" rtlCol="0">
            <a:spAutoFit/>
          </a:bodyPr>
          <a:lstStyle/>
          <a:p>
            <a:r>
              <a:rPr lang="ru-RU" sz="1600" i="1" dirty="0" smtClean="0"/>
              <a:t>Французская Королевская Академия наук</a:t>
            </a:r>
            <a:endParaRPr lang="ru-RU" sz="1600" i="1" dirty="0"/>
          </a:p>
        </p:txBody>
      </p:sp>
    </p:spTree>
    <p:extLst>
      <p:ext uri="{BB962C8B-B14F-4D97-AF65-F5344CB8AC3E}">
        <p14:creationId xmlns:p14="http://schemas.microsoft.com/office/powerpoint/2010/main" val="945612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107347" y="4622333"/>
            <a:ext cx="10016455" cy="1957301"/>
          </a:xfrm>
        </p:spPr>
        <p:txBody>
          <a:bodyPr>
            <a:noAutofit/>
          </a:bodyPr>
          <a:lstStyle/>
          <a:p>
            <a:pPr marL="0" indent="0" algn="just">
              <a:buNone/>
            </a:pPr>
            <a:r>
              <a:rPr lang="ru-RU" sz="2000" dirty="0" smtClean="0"/>
              <a:t>Поскольку эпоха Просвещения охватывает около ста лет, можно выделить несколько поколений просветителей. Первое - это предшественники Просвещения, жившие в конце XVII - начале XVIII вв. К ним относятся Пьер </a:t>
            </a:r>
            <a:r>
              <a:rPr lang="ru-RU" sz="2000" dirty="0" err="1" smtClean="0"/>
              <a:t>Бейль</a:t>
            </a:r>
            <a:r>
              <a:rPr lang="ru-RU" sz="2000" dirty="0" smtClean="0"/>
              <a:t> (1647 - 1706) и Жан </a:t>
            </a:r>
            <a:r>
              <a:rPr lang="ru-RU" sz="2000" dirty="0" err="1" smtClean="0"/>
              <a:t>Мелье</a:t>
            </a:r>
            <a:r>
              <a:rPr lang="ru-RU" sz="2000" dirty="0" smtClean="0"/>
              <a:t> (1664 - 1729). Наибольшая активность старшего поколения просветителей падает на 1710 - 1740-е гг. К этому поколению можно отнести Вольтера (1694 - 1778) и Ш. Монтескье (1689 - 1754). Среднее поколение просветителей (К. - А. Гельвеций, П. Гольбах, Д. Дидро, Ж. </a:t>
            </a:r>
            <a:r>
              <a:rPr lang="ru-RU" sz="2000" dirty="0" err="1" smtClean="0"/>
              <a:t>Ламетри</a:t>
            </a:r>
            <a:r>
              <a:rPr lang="ru-RU" sz="2000" dirty="0" smtClean="0"/>
              <a:t>, Ж. - Ж. Руссо и др.) действовало в 1740-х - 1780-х гг. </a:t>
            </a:r>
          </a:p>
        </p:txBody>
      </p:sp>
      <p:pic>
        <p:nvPicPr>
          <p:cNvPr id="4" name="Рисунок 3"/>
          <p:cNvPicPr>
            <a:picLocks noChangeAspect="1"/>
          </p:cNvPicPr>
          <p:nvPr/>
        </p:nvPicPr>
        <p:blipFill>
          <a:blip r:embed="rId2"/>
          <a:stretch>
            <a:fillRect/>
          </a:stretch>
        </p:blipFill>
        <p:spPr>
          <a:xfrm>
            <a:off x="1761689" y="125834"/>
            <a:ext cx="2805680" cy="3608592"/>
          </a:xfrm>
          <a:prstGeom prst="rect">
            <a:avLst/>
          </a:prstGeom>
        </p:spPr>
      </p:pic>
      <p:sp>
        <p:nvSpPr>
          <p:cNvPr id="5" name="TextBox 4"/>
          <p:cNvSpPr txBox="1"/>
          <p:nvPr/>
        </p:nvSpPr>
        <p:spPr>
          <a:xfrm>
            <a:off x="2505534" y="3900881"/>
            <a:ext cx="1317990" cy="369332"/>
          </a:xfrm>
          <a:prstGeom prst="rect">
            <a:avLst/>
          </a:prstGeom>
          <a:noFill/>
        </p:spPr>
        <p:txBody>
          <a:bodyPr wrap="none" rtlCol="0">
            <a:spAutoFit/>
          </a:bodyPr>
          <a:lstStyle/>
          <a:p>
            <a:r>
              <a:rPr lang="ru-RU" i="1" dirty="0"/>
              <a:t>Пьер </a:t>
            </a:r>
            <a:r>
              <a:rPr lang="ru-RU" i="1" dirty="0" err="1"/>
              <a:t>Бейль</a:t>
            </a:r>
            <a:endParaRPr lang="ru-RU" i="1" dirty="0"/>
          </a:p>
        </p:txBody>
      </p:sp>
      <p:pic>
        <p:nvPicPr>
          <p:cNvPr id="1026" name="Picture 2" descr="https://jopahenka.ru/VIDEO/HENKS_DVD/People/Jean_Meslier/Testament/Jean_Meslier_Testament_2_files/2050-10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0942" y="125834"/>
            <a:ext cx="3216802" cy="360859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8206728" y="3809047"/>
            <a:ext cx="1305229" cy="369332"/>
          </a:xfrm>
          <a:prstGeom prst="rect">
            <a:avLst/>
          </a:prstGeom>
          <a:noFill/>
        </p:spPr>
        <p:txBody>
          <a:bodyPr wrap="none" rtlCol="0">
            <a:spAutoFit/>
          </a:bodyPr>
          <a:lstStyle/>
          <a:p>
            <a:r>
              <a:rPr lang="ru-RU" i="1" dirty="0"/>
              <a:t>Жан </a:t>
            </a:r>
            <a:r>
              <a:rPr lang="ru-RU" i="1" dirty="0" err="1"/>
              <a:t>Мелье</a:t>
            </a:r>
            <a:endParaRPr lang="ru-RU" i="1" dirty="0"/>
          </a:p>
        </p:txBody>
      </p:sp>
    </p:spTree>
    <p:extLst>
      <p:ext uri="{BB962C8B-B14F-4D97-AF65-F5344CB8AC3E}">
        <p14:creationId xmlns:p14="http://schemas.microsoft.com/office/powerpoint/2010/main" val="1777863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334861" y="357551"/>
            <a:ext cx="5998827" cy="6135527"/>
          </a:xfrm>
        </p:spPr>
        <p:txBody>
          <a:bodyPr>
            <a:normAutofit/>
          </a:bodyPr>
          <a:lstStyle/>
          <a:p>
            <a:pPr marL="0" indent="0">
              <a:buNone/>
            </a:pPr>
            <a:r>
              <a:rPr lang="ru-RU" sz="2400" dirty="0" smtClean="0"/>
              <a:t>Пьер </a:t>
            </a:r>
            <a:r>
              <a:rPr lang="ru-RU" sz="2400" dirty="0" err="1" smtClean="0"/>
              <a:t>Бейль</a:t>
            </a:r>
            <a:r>
              <a:rPr lang="ru-RU" sz="2400" dirty="0" smtClean="0"/>
              <a:t> (1647 – 1706)</a:t>
            </a:r>
            <a:r>
              <a:rPr lang="en-US" sz="2400" dirty="0" smtClean="0"/>
              <a:t>:</a:t>
            </a:r>
          </a:p>
          <a:p>
            <a:r>
              <a:rPr lang="ru-RU" sz="2400" dirty="0" smtClean="0"/>
              <a:t>Вырос в семье священника, был профессором протестантской академии</a:t>
            </a:r>
          </a:p>
          <a:p>
            <a:r>
              <a:rPr lang="ru-RU" sz="2400" dirty="0" smtClean="0"/>
              <a:t>Был вынужден эмигрировать из Франции из-за религиозных гонений</a:t>
            </a:r>
          </a:p>
          <a:p>
            <a:r>
              <a:rPr lang="ru-RU" sz="2400" dirty="0" smtClean="0"/>
              <a:t>Пришёл к выводу, что раз различные направления в христианстве не согласуются между собой, то человек вправе исповедовать любую форму христианства</a:t>
            </a:r>
          </a:p>
          <a:p>
            <a:r>
              <a:rPr lang="ru-RU" sz="2400" dirty="0" smtClean="0"/>
              <a:t>Автор «Исторического и критического словаря», где изложены идеи просвещения</a:t>
            </a:r>
          </a:p>
          <a:p>
            <a:r>
              <a:rPr lang="ru-RU" sz="2400" dirty="0" smtClean="0"/>
              <a:t>Первым выдвинул принцип, согласно которому общество атеистов возможно и даже будет нравственным</a:t>
            </a:r>
            <a:endParaRPr lang="ru-RU" sz="2400" dirty="0"/>
          </a:p>
        </p:txBody>
      </p:sp>
      <p:pic>
        <p:nvPicPr>
          <p:cNvPr id="2050" name="Picture 2" descr="https://dic.academic.ru/pictures/wiki/files/80/Pierre_Bayle_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3780" y="771785"/>
            <a:ext cx="3605145" cy="4853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4679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50303" y="114271"/>
            <a:ext cx="7433345" cy="6529810"/>
          </a:xfrm>
        </p:spPr>
        <p:txBody>
          <a:bodyPr>
            <a:normAutofit/>
          </a:bodyPr>
          <a:lstStyle/>
          <a:p>
            <a:pPr marL="0" indent="0">
              <a:buNone/>
            </a:pPr>
            <a:r>
              <a:rPr lang="ru-RU" sz="2400" dirty="0" smtClean="0"/>
              <a:t>Жан </a:t>
            </a:r>
            <a:r>
              <a:rPr lang="ru-RU" sz="2400" dirty="0" err="1" smtClean="0"/>
              <a:t>Мелье</a:t>
            </a:r>
            <a:r>
              <a:rPr lang="ru-RU" sz="2400" dirty="0" smtClean="0"/>
              <a:t> (1664–1729)</a:t>
            </a:r>
            <a:r>
              <a:rPr lang="en-US" sz="2400" dirty="0" smtClean="0"/>
              <a:t>:</a:t>
            </a:r>
            <a:endParaRPr lang="ru-RU" sz="2400" dirty="0" smtClean="0"/>
          </a:p>
          <a:p>
            <a:r>
              <a:rPr lang="ru-RU" sz="2400" dirty="0" smtClean="0"/>
              <a:t>Сельский священник, живший в провинции Шампань</a:t>
            </a:r>
          </a:p>
          <a:p>
            <a:r>
              <a:rPr lang="ru-RU" sz="2400" dirty="0" smtClean="0"/>
              <a:t>Истинные убеждения </a:t>
            </a:r>
            <a:r>
              <a:rPr lang="ru-RU" sz="2400" dirty="0" err="1" smtClean="0"/>
              <a:t>Мелье</a:t>
            </a:r>
            <a:r>
              <a:rPr lang="ru-RU" sz="2400" dirty="0" smtClean="0"/>
              <a:t> вскрылись после его смерти в записках, которые были опубликованы с участием Вольтера под названием «Завещание»</a:t>
            </a:r>
          </a:p>
          <a:p>
            <a:r>
              <a:rPr lang="ru-RU" sz="2400" dirty="0" smtClean="0"/>
              <a:t>Основные положения</a:t>
            </a:r>
            <a:r>
              <a:rPr lang="en-US" sz="2400" dirty="0" smtClean="0"/>
              <a:t>:</a:t>
            </a:r>
            <a:r>
              <a:rPr lang="ru-RU" sz="2400" dirty="0" smtClean="0"/>
              <a:t> народ отягощен страданиями, в мире царствует зло</a:t>
            </a:r>
            <a:r>
              <a:rPr lang="en-US" sz="2400" dirty="0" smtClean="0"/>
              <a:t>:</a:t>
            </a:r>
            <a:r>
              <a:rPr lang="ru-RU" sz="2400" dirty="0" smtClean="0"/>
              <a:t> богатые богатеют, бедные беднеют.</a:t>
            </a:r>
          </a:p>
          <a:p>
            <a:r>
              <a:rPr lang="ru-RU" sz="2400" dirty="0" smtClean="0"/>
              <a:t>Чтобы избавиться от неравенства, нужно просвещать людей, потому что их головы забиты суевериями, главное из которых – христианская религия</a:t>
            </a:r>
          </a:p>
          <a:p>
            <a:r>
              <a:rPr lang="ru-RU" sz="2400" dirty="0" smtClean="0"/>
              <a:t>Среди его аргументов против существования Бога</a:t>
            </a:r>
            <a:r>
              <a:rPr lang="en-US" sz="2400" dirty="0" smtClean="0"/>
              <a:t>:</a:t>
            </a:r>
            <a:r>
              <a:rPr lang="ru-RU" sz="2400" dirty="0" smtClean="0"/>
              <a:t> если мир совершенен, то он создан совершенным существом – Богом. Тогда Он тоже требует своего Творца. Получается бесконечная цепочка</a:t>
            </a:r>
          </a:p>
          <a:p>
            <a:r>
              <a:rPr lang="ru-RU" sz="2400" dirty="0" smtClean="0"/>
              <a:t>В мире не существует ничего, кроме материи</a:t>
            </a:r>
            <a:r>
              <a:rPr lang="en-US" sz="2400" dirty="0" smtClean="0"/>
              <a:t>;</a:t>
            </a:r>
            <a:r>
              <a:rPr lang="ru-RU" sz="2400" dirty="0" smtClean="0"/>
              <a:t> душа материальна</a:t>
            </a:r>
            <a:endParaRPr lang="ru-RU" sz="2400" dirty="0"/>
          </a:p>
        </p:txBody>
      </p:sp>
      <p:pic>
        <p:nvPicPr>
          <p:cNvPr id="3074" name="Picture 2" descr="https://www.e-derslik.edu.az/books/102/assets/img/page99/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83648" y="998289"/>
            <a:ext cx="4140438" cy="4495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434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50303" y="114270"/>
            <a:ext cx="6569279" cy="6571755"/>
          </a:xfrm>
        </p:spPr>
        <p:txBody>
          <a:bodyPr>
            <a:normAutofit lnSpcReduction="10000"/>
          </a:bodyPr>
          <a:lstStyle/>
          <a:p>
            <a:pPr marL="0" indent="0">
              <a:buNone/>
            </a:pPr>
            <a:r>
              <a:rPr lang="ru-RU" sz="2000" dirty="0" err="1" smtClean="0"/>
              <a:t>Вольте́р</a:t>
            </a:r>
            <a:r>
              <a:rPr lang="ru-RU" sz="2000" dirty="0" smtClean="0"/>
              <a:t> (Франсуа-Мари </a:t>
            </a:r>
            <a:r>
              <a:rPr lang="ru-RU" sz="2000" dirty="0" err="1" smtClean="0"/>
              <a:t>Аруэ</a:t>
            </a:r>
            <a:r>
              <a:rPr lang="ru-RU" sz="2000" dirty="0" smtClean="0"/>
              <a:t>) (1694-1778)</a:t>
            </a:r>
            <a:r>
              <a:rPr lang="en-US" sz="2000" dirty="0" smtClean="0"/>
              <a:t>:</a:t>
            </a:r>
          </a:p>
          <a:p>
            <a:r>
              <a:rPr lang="ru-RU" sz="2000" dirty="0" smtClean="0"/>
              <a:t>Самая яркая фигура французского и европейского Просвещения, философ, писатель, драматург, поэт, крупнейший историк-просветитель</a:t>
            </a:r>
          </a:p>
          <a:p>
            <a:r>
              <a:rPr lang="ru-RU" sz="2000" dirty="0" smtClean="0"/>
              <a:t>Написал большое количество трудов по истории</a:t>
            </a:r>
            <a:r>
              <a:rPr lang="ru-RU" sz="2000" dirty="0"/>
              <a:t> </a:t>
            </a:r>
            <a:r>
              <a:rPr lang="ru-RU" sz="2000" dirty="0" smtClean="0"/>
              <a:t>– от первобытных времён до середины </a:t>
            </a:r>
            <a:r>
              <a:rPr lang="en-US" sz="2000" dirty="0" smtClean="0"/>
              <a:t>XVIII </a:t>
            </a:r>
            <a:r>
              <a:rPr lang="ru-RU" sz="2000" dirty="0" smtClean="0"/>
              <a:t>столетия</a:t>
            </a:r>
          </a:p>
          <a:p>
            <a:r>
              <a:rPr lang="ru-RU" sz="2000" dirty="0" smtClean="0"/>
              <a:t>Выступал за обновление исторической науки, соединение истории с просветительской философией</a:t>
            </a:r>
          </a:p>
          <a:p>
            <a:r>
              <a:rPr lang="ru-RU" sz="2000" dirty="0" smtClean="0"/>
              <a:t>История не только народов, затронутых в Библии, но и всего человечества (в </a:t>
            </a:r>
            <a:r>
              <a:rPr lang="ru-RU" sz="2000" dirty="0" err="1" smtClean="0"/>
              <a:t>т.ч</a:t>
            </a:r>
            <a:r>
              <a:rPr lang="ru-RU" sz="2000" dirty="0" smtClean="0"/>
              <a:t>. Китая, Индии, Японии и т.д.)</a:t>
            </a:r>
          </a:p>
          <a:p>
            <a:r>
              <a:rPr lang="ru-RU" sz="2000" dirty="0" smtClean="0"/>
              <a:t>История не должна принимать на веру всё, что не согласуется ни с физикой, ни с разумом, ни с природой человеческого сердца</a:t>
            </a:r>
          </a:p>
          <a:p>
            <a:r>
              <a:rPr lang="ru-RU" sz="2000" dirty="0" smtClean="0"/>
              <a:t>Выступал одним из провозвестников теории исторического прогресса</a:t>
            </a:r>
          </a:p>
          <a:p>
            <a:r>
              <a:rPr lang="ru-RU" sz="2000" dirty="0" smtClean="0"/>
              <a:t>Первичный и определяющий импульс для прогресса считал человеческий разум, успехи просвещения и новые знания</a:t>
            </a:r>
          </a:p>
          <a:p>
            <a:r>
              <a:rPr lang="ru-RU" sz="2000" dirty="0" smtClean="0"/>
              <a:t>Презирал католическую церковь и французский абсолютизм</a:t>
            </a:r>
          </a:p>
          <a:p>
            <a:r>
              <a:rPr lang="ru-RU" sz="2000" dirty="0" smtClean="0"/>
              <a:t>Считал религию средством предотвращения анархии</a:t>
            </a:r>
          </a:p>
        </p:txBody>
      </p:sp>
      <p:pic>
        <p:nvPicPr>
          <p:cNvPr id="4098" name="Picture 2" descr="https://interesnyefakty.org/wp-content/uploads/volt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4700" y="722754"/>
            <a:ext cx="4175271" cy="53547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1983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250971" y="156216"/>
            <a:ext cx="5940104" cy="6496254"/>
          </a:xfrm>
        </p:spPr>
        <p:txBody>
          <a:bodyPr>
            <a:normAutofit/>
          </a:bodyPr>
          <a:lstStyle/>
          <a:p>
            <a:pPr marL="0" indent="0">
              <a:buNone/>
            </a:pPr>
            <a:r>
              <a:rPr lang="ru-RU" sz="2000" dirty="0" smtClean="0"/>
              <a:t>Дени </a:t>
            </a:r>
            <a:r>
              <a:rPr lang="ru-RU" sz="2000" dirty="0"/>
              <a:t>Д</a:t>
            </a:r>
            <a:r>
              <a:rPr lang="ru-RU" sz="2000" dirty="0" smtClean="0"/>
              <a:t>идро (1713 – 1784)</a:t>
            </a:r>
            <a:r>
              <a:rPr lang="en-US" sz="2000" dirty="0" smtClean="0"/>
              <a:t>:</a:t>
            </a:r>
          </a:p>
          <a:p>
            <a:r>
              <a:rPr lang="ru-RU" sz="2000" dirty="0" smtClean="0"/>
              <a:t>Инициатор создания многотомной «Энциклопедии», над которой работали передовые учёные, ремесленники и философы</a:t>
            </a:r>
          </a:p>
          <a:p>
            <a:r>
              <a:rPr lang="ru-RU" sz="2000" dirty="0" smtClean="0"/>
              <a:t>В религиозном ключе прошёл путь от деизма (Бог как создатель мира, но не вмешивается в развитие природы и общества) до атеизма и материализма</a:t>
            </a:r>
          </a:p>
          <a:p>
            <a:r>
              <a:rPr lang="ru-RU" sz="2000" dirty="0" smtClean="0"/>
              <a:t>Все свои знания человек приобретает за счёт собственных познавательных способностей</a:t>
            </a:r>
          </a:p>
          <a:p>
            <a:r>
              <a:rPr lang="ru-RU" sz="2000" dirty="0" smtClean="0"/>
              <a:t>Человеку недоступно исчерпывающее познание Вселенной в силу её бесконечности</a:t>
            </a:r>
          </a:p>
          <a:p>
            <a:r>
              <a:rPr lang="ru-RU" sz="2000" dirty="0" smtClean="0"/>
              <a:t>«Истинный метод философствования был и будет заключаться в том, чтобы умом проверять ум, чтобы умом и экспериментом контролировать чувства, чувствами познавать природу»</a:t>
            </a:r>
          </a:p>
          <a:p>
            <a:r>
              <a:rPr lang="ru-RU" sz="2000" dirty="0" smtClean="0"/>
              <a:t>«Наблюдение собирает факты; размышление их комбинирует, опыт проверяет результаты комбинаций» - три главных средств исследования природы</a:t>
            </a:r>
          </a:p>
        </p:txBody>
      </p:sp>
      <p:pic>
        <p:nvPicPr>
          <p:cNvPr id="4" name="Рисунок 3"/>
          <p:cNvPicPr>
            <a:picLocks noChangeAspect="1"/>
          </p:cNvPicPr>
          <p:nvPr/>
        </p:nvPicPr>
        <p:blipFill>
          <a:blip r:embed="rId2"/>
          <a:stretch>
            <a:fillRect/>
          </a:stretch>
        </p:blipFill>
        <p:spPr>
          <a:xfrm>
            <a:off x="6916982" y="439854"/>
            <a:ext cx="4540493" cy="5667331"/>
          </a:xfrm>
          <a:prstGeom prst="rect">
            <a:avLst/>
          </a:prstGeom>
        </p:spPr>
      </p:pic>
    </p:spTree>
    <p:extLst>
      <p:ext uri="{BB962C8B-B14F-4D97-AF65-F5344CB8AC3E}">
        <p14:creationId xmlns:p14="http://schemas.microsoft.com/office/powerpoint/2010/main" val="2689243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41914" y="147826"/>
            <a:ext cx="6569279" cy="6596923"/>
          </a:xfrm>
        </p:spPr>
        <p:txBody>
          <a:bodyPr>
            <a:normAutofit/>
          </a:bodyPr>
          <a:lstStyle/>
          <a:p>
            <a:pPr marL="0" indent="0">
              <a:buNone/>
            </a:pPr>
            <a:r>
              <a:rPr lang="ru-RU" sz="2000" dirty="0" smtClean="0"/>
              <a:t>Жан Жак Руссо (1712 – 1778)</a:t>
            </a:r>
            <a:r>
              <a:rPr lang="en-US" sz="2000" dirty="0" smtClean="0"/>
              <a:t>:</a:t>
            </a:r>
            <a:endParaRPr lang="ru-RU" sz="2000" dirty="0" smtClean="0"/>
          </a:p>
          <a:p>
            <a:r>
              <a:rPr lang="ru-RU" sz="2000" dirty="0" smtClean="0"/>
              <a:t>Его мировоззренческая система завоевала популярность еще при жизни</a:t>
            </a:r>
          </a:p>
          <a:p>
            <a:r>
              <a:rPr lang="ru-RU" sz="2000" dirty="0" smtClean="0"/>
              <a:t>Признавал объективное бытие Вселенной, допуская существование двух начал – духа и материи (дуализм)</a:t>
            </a:r>
          </a:p>
          <a:p>
            <a:r>
              <a:rPr lang="ru-RU" sz="2000" dirty="0" smtClean="0"/>
              <a:t>Движение происходит под управлением «могущественной и мудрой силой»</a:t>
            </a:r>
          </a:p>
          <a:p>
            <a:r>
              <a:rPr lang="ru-RU" sz="2000" dirty="0" smtClean="0"/>
              <a:t>Впервые в политической философии попытался объяснить причины социального неравенства и его виды</a:t>
            </a:r>
            <a:r>
              <a:rPr lang="en-US" sz="2000" dirty="0" smtClean="0"/>
              <a:t>;</a:t>
            </a:r>
            <a:r>
              <a:rPr lang="ru-RU" sz="2000" dirty="0" smtClean="0"/>
              <a:t> полагал, что государство возникает в результате общественного договора. Согласно общественному договору, верховная власть в государстве принадлежит всему народу</a:t>
            </a:r>
          </a:p>
          <a:p>
            <a:r>
              <a:rPr lang="ru-RU" sz="2000" dirty="0" smtClean="0"/>
              <a:t>Суверенитет народа неотчуждаем и неделим, непогрешим и абсолютен</a:t>
            </a:r>
          </a:p>
          <a:p>
            <a:r>
              <a:rPr lang="ru-RU" sz="2000" dirty="0" smtClean="0"/>
              <a:t>Закон как выражение общей воли выступает гарантией индивидов от произвола со стороны правительства</a:t>
            </a:r>
          </a:p>
          <a:p>
            <a:r>
              <a:rPr lang="ru-RU" sz="2000" dirty="0" smtClean="0"/>
              <a:t>Благодаря Руссо возникли такие демократические институты, как референдум, народная законодательная инициатива и т.д.</a:t>
            </a:r>
            <a:endParaRPr lang="ru-RU" sz="2000" dirty="0"/>
          </a:p>
        </p:txBody>
      </p:sp>
      <p:pic>
        <p:nvPicPr>
          <p:cNvPr id="4" name="Рисунок 3"/>
          <p:cNvPicPr>
            <a:picLocks noChangeAspect="1"/>
          </p:cNvPicPr>
          <p:nvPr/>
        </p:nvPicPr>
        <p:blipFill>
          <a:blip r:embed="rId2"/>
          <a:stretch>
            <a:fillRect/>
          </a:stretch>
        </p:blipFill>
        <p:spPr>
          <a:xfrm>
            <a:off x="6949371" y="500163"/>
            <a:ext cx="4912662" cy="5892248"/>
          </a:xfrm>
          <a:prstGeom prst="rect">
            <a:avLst/>
          </a:prstGeom>
        </p:spPr>
      </p:pic>
    </p:spTree>
    <p:extLst>
      <p:ext uri="{BB962C8B-B14F-4D97-AF65-F5344CB8AC3E}">
        <p14:creationId xmlns:p14="http://schemas.microsoft.com/office/powerpoint/2010/main" val="1538664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41914" y="486560"/>
            <a:ext cx="6317609" cy="6233021"/>
          </a:xfrm>
        </p:spPr>
        <p:txBody>
          <a:bodyPr>
            <a:normAutofit/>
          </a:bodyPr>
          <a:lstStyle/>
          <a:p>
            <a:pPr marL="0" indent="0">
              <a:buNone/>
            </a:pPr>
            <a:r>
              <a:rPr lang="ru-RU" sz="2000" dirty="0" smtClean="0"/>
              <a:t>Шарль Луи де Монтескьё (1689 – 1755)</a:t>
            </a:r>
            <a:r>
              <a:rPr lang="en-US" sz="2000" dirty="0" smtClean="0"/>
              <a:t>:</a:t>
            </a:r>
          </a:p>
          <a:p>
            <a:r>
              <a:rPr lang="ru-RU" sz="2000" dirty="0" smtClean="0"/>
              <a:t>Центральное произведение – трактат «О духе законов», было опубликовано в Швейцарии анонимно</a:t>
            </a:r>
            <a:endParaRPr lang="ru-RU" sz="2000" dirty="0"/>
          </a:p>
          <a:p>
            <a:r>
              <a:rPr lang="ru-RU" sz="2000" dirty="0" smtClean="0"/>
              <a:t>Главная тема всей политико-правовой теории Монтескьё и основная ценность, отстаиваемая в ней, — политическая свобода. К числу необходимых условий обеспечения этой свободы относятся справедливые законы и надлежащая организация государственности</a:t>
            </a:r>
          </a:p>
          <a:p>
            <a:r>
              <a:rPr lang="ru-RU" sz="2000" dirty="0"/>
              <a:t>В</a:t>
            </a:r>
            <a:r>
              <a:rPr lang="ru-RU" sz="2000" dirty="0" smtClean="0"/>
              <a:t> любом современном государстве должны быть разделены власть законодательная, власть исполнительная и власть судебная</a:t>
            </a:r>
          </a:p>
          <a:p>
            <a:r>
              <a:rPr lang="ru-RU" sz="2000" dirty="0"/>
              <a:t>С</a:t>
            </a:r>
            <a:r>
              <a:rPr lang="ru-RU" sz="2000" dirty="0" smtClean="0"/>
              <a:t>формулировал основополагающие принципы политического либерализма — такие, как отделение государства от гражданского общества, разделение властей, а также приоритет индивидуальной свободы</a:t>
            </a:r>
          </a:p>
          <a:p>
            <a:r>
              <a:rPr lang="ru-RU" sz="2000" dirty="0" smtClean="0"/>
              <a:t>Совместно с Руссо считаются основоположниками либерализма</a:t>
            </a:r>
            <a:endParaRPr lang="ru-RU" sz="2000" dirty="0"/>
          </a:p>
        </p:txBody>
      </p:sp>
      <p:pic>
        <p:nvPicPr>
          <p:cNvPr id="5122" name="Picture 2" descr="https://ic.pics.livejournal.com/nik_bet_78/64987821/19628/19628_90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37221" y="612397"/>
            <a:ext cx="3788690" cy="5417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4588748"/>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TotalTime>
  <Words>1009</Words>
  <Application>Microsoft Office PowerPoint</Application>
  <PresentationFormat>Широкоэкранный</PresentationFormat>
  <Paragraphs>58</Paragraphs>
  <Slides>11</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11</vt:i4>
      </vt:variant>
    </vt:vector>
  </HeadingPairs>
  <TitlesOfParts>
    <vt:vector size="15" baseType="lpstr">
      <vt:lpstr>Arial</vt:lpstr>
      <vt:lpstr>Calibri</vt:lpstr>
      <vt:lpstr>Calibri Light</vt:lpstr>
      <vt:lpstr>Тема Office</vt:lpstr>
      <vt:lpstr>Французские просветители и их роль в развитии науки</vt:lpstr>
      <vt:lpstr>Основные принципы эпохи просвещения</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Влияние просветителей на науку</vt:lpstr>
      <vt:lpstr>Источники</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Французские просветители и их роль в развитии науки</dc:title>
  <dc:creator>art</dc:creator>
  <cp:lastModifiedBy>art</cp:lastModifiedBy>
  <cp:revision>25</cp:revision>
  <dcterms:created xsi:type="dcterms:W3CDTF">2022-11-24T10:40:42Z</dcterms:created>
  <dcterms:modified xsi:type="dcterms:W3CDTF">2022-11-24T13:16:14Z</dcterms:modified>
</cp:coreProperties>
</file>

<file path=docProps/thumbnail.jpeg>
</file>